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304" r:id="rId3"/>
    <p:sldId id="305" r:id="rId4"/>
    <p:sldId id="310" r:id="rId5"/>
    <p:sldId id="308" r:id="rId6"/>
    <p:sldId id="309" r:id="rId7"/>
    <p:sldId id="307" r:id="rId8"/>
    <p:sldId id="303" r:id="rId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Luc Bochu" initials="JL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D43"/>
    <a:srgbClr val="B51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3" autoAdjust="0"/>
    <p:restoredTop sz="89214"/>
  </p:normalViewPr>
  <p:slideViewPr>
    <p:cSldViewPr snapToGrid="0" snapToObjects="1">
      <p:cViewPr varScale="1">
        <p:scale>
          <a:sx n="78" d="100"/>
          <a:sy n="78" d="100"/>
        </p:scale>
        <p:origin x="-12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36990-5708-344C-B3D3-2DA27EA9004E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CF5D4-E4BF-CF40-88F3-0A48E87841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57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01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53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F5D4-E4BF-CF40-88F3-0A48E878416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02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823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DB3124-A77C-A94A-AD72-5712BFFF4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69222A8-D48F-E44E-BBD2-31F3473AE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C50D60C-C59F-834E-8962-47B533E3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3C1-369F-8040-AAA7-48DB5B2E7BB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D75FB5D-A4BA-0E4C-956A-2D0A38F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6E3FEA6-0399-2C4B-9D15-2074A36E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0E2-2EB3-A44D-90AE-4DBC5B854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22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FBF623-2BB1-5340-B2AC-0B03AAC2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F0A50DA-F2B7-E54A-B120-D81A0BCE5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49BFC8D-9784-0943-93EF-96C8472B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3C1-369F-8040-AAA7-48DB5B2E7BB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D4B1B97-7440-1F4A-87BF-5D240016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5AD3E8C-FDAC-0E45-B35D-B2228CCC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0E2-2EB3-A44D-90AE-4DBC5B854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31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9B0656C-68ED-744F-9F6F-407824D69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D91F87B-B38F-D143-BA68-44D5ABCA2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589CE32-9874-6049-979D-8508552F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3C1-369F-8040-AAA7-48DB5B2E7BB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D7E4907-4DB0-3543-912D-080D417A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53B55F8-168A-8640-8718-B0A0A8D9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0E2-2EB3-A44D-90AE-4DBC5B854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47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garde">
  <p:cSld name="Page de gar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ECO2-word-fondcouv-BIG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54952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669603" y="1891809"/>
            <a:ext cx="8276436" cy="148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r" rtl="0">
              <a:spcBef>
                <a:spcPts val="853"/>
              </a:spcBef>
              <a:spcAft>
                <a:spcPts val="0"/>
              </a:spcAft>
              <a:buClr>
                <a:srgbClr val="2383B2"/>
              </a:buClr>
              <a:buSzPts val="3200"/>
              <a:buFont typeface="Arial Narrow"/>
              <a:buNone/>
              <a:defRPr sz="4267" b="1" i="0" u="none" strike="noStrike" cap="none">
                <a:solidFill>
                  <a:srgbClr val="2383B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304792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19090" algn="l" rtl="0">
              <a:spcBef>
                <a:spcPts val="360"/>
              </a:spcBef>
              <a:spcAft>
                <a:spcPts val="0"/>
              </a:spcAft>
              <a:buClr>
                <a:srgbClr val="636463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3646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304792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7476"/>
              </a:buClr>
              <a:buSzPts val="1050"/>
              <a:buFont typeface="Arial Narrow"/>
              <a:buNone/>
              <a:defRPr sz="1400" b="0" i="0" u="none" strike="noStrike" cap="none">
                <a:solidFill>
                  <a:srgbClr val="73747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31789" algn="l" rtl="0">
              <a:spcBef>
                <a:spcPts val="400"/>
              </a:spcBef>
              <a:spcAft>
                <a:spcPts val="0"/>
              </a:spcAft>
              <a:buClr>
                <a:srgbClr val="737476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rgbClr val="7374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7843159" y="3376732"/>
            <a:ext cx="4099983" cy="42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7476"/>
              </a:buClr>
              <a:buSzPts val="1050"/>
              <a:buFont typeface="Arial Narrow"/>
              <a:buNone/>
              <a:defRPr sz="1400" b="0" i="0" u="none" strike="noStrike" cap="none">
                <a:solidFill>
                  <a:srgbClr val="73747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304792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19090" algn="l" rtl="0">
              <a:spcBef>
                <a:spcPts val="360"/>
              </a:spcBef>
              <a:spcAft>
                <a:spcPts val="0"/>
              </a:spcAft>
              <a:buClr>
                <a:srgbClr val="636463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3646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304792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7476"/>
              </a:buClr>
              <a:buSzPts val="1050"/>
              <a:buFont typeface="Arial Narrow"/>
              <a:buNone/>
              <a:defRPr sz="1400" b="0" i="0" u="none" strike="noStrike" cap="none">
                <a:solidFill>
                  <a:srgbClr val="73747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31789" algn="l" rtl="0">
              <a:spcBef>
                <a:spcPts val="400"/>
              </a:spcBef>
              <a:spcAft>
                <a:spcPts val="0"/>
              </a:spcAft>
              <a:buClr>
                <a:srgbClr val="737476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rgbClr val="7374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 descr="ECO2-word-fondcouv-BIG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597205" y="4867709"/>
            <a:ext cx="1594796" cy="199029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body" idx="3"/>
          </p:nvPr>
        </p:nvSpPr>
        <p:spPr>
          <a:xfrm>
            <a:off x="7843159" y="3679655"/>
            <a:ext cx="4099983" cy="42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7476"/>
              </a:buClr>
              <a:buSzPts val="1050"/>
              <a:buFont typeface="Arial Narrow"/>
              <a:buNone/>
              <a:defRPr sz="1400" b="0" i="0" u="none" strike="noStrike" cap="none">
                <a:solidFill>
                  <a:srgbClr val="73747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304792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19090" algn="l" rtl="0">
              <a:spcBef>
                <a:spcPts val="360"/>
              </a:spcBef>
              <a:spcAft>
                <a:spcPts val="0"/>
              </a:spcAft>
              <a:buClr>
                <a:srgbClr val="636463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3646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304792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7476"/>
              </a:buClr>
              <a:buSzPts val="1050"/>
              <a:buFont typeface="Arial Narrow"/>
              <a:buNone/>
              <a:defRPr sz="1400" b="0" i="0" u="none" strike="noStrike" cap="none">
                <a:solidFill>
                  <a:srgbClr val="73747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31789" algn="l" rtl="0">
              <a:spcBef>
                <a:spcPts val="400"/>
              </a:spcBef>
              <a:spcAft>
                <a:spcPts val="0"/>
              </a:spcAft>
              <a:buClr>
                <a:srgbClr val="737476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rgbClr val="7374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383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 de prez">
  <p:cSld name="Fin de prez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ECO2-word-fondcouv-BIG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544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489855" y="2918270"/>
            <a:ext cx="8428383" cy="121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609585" marR="0" lvl="0" indent="-304792" algn="r" rtl="0">
              <a:spcBef>
                <a:spcPts val="853"/>
              </a:spcBef>
              <a:spcAft>
                <a:spcPts val="0"/>
              </a:spcAft>
              <a:buClr>
                <a:srgbClr val="0086BA"/>
              </a:buClr>
              <a:buSzPts val="3200"/>
              <a:buFont typeface="Arial Narrow"/>
              <a:buNone/>
              <a:defRPr sz="4267" b="1" i="0">
                <a:solidFill>
                  <a:srgbClr val="0086B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304792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19090" algn="l" rtl="0">
              <a:spcBef>
                <a:spcPts val="360"/>
              </a:spcBef>
              <a:spcAft>
                <a:spcPts val="0"/>
              </a:spcAft>
              <a:buClr>
                <a:srgbClr val="636463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3646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304792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7476"/>
              </a:buClr>
              <a:buSzPts val="1050"/>
              <a:buFont typeface="Arial Narrow"/>
              <a:buNone/>
              <a:defRPr sz="1400" b="0" i="0" u="none" strike="noStrike" cap="none">
                <a:solidFill>
                  <a:srgbClr val="73747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31789" algn="l" rtl="0">
              <a:spcBef>
                <a:spcPts val="400"/>
              </a:spcBef>
              <a:spcAft>
                <a:spcPts val="0"/>
              </a:spcAft>
              <a:buClr>
                <a:srgbClr val="737476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rgbClr val="7374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6" name="Shape 66" descr="ECO2-word-fondcouv-BIG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597205" y="4867709"/>
            <a:ext cx="1594796" cy="1990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29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mérotation">
  <p:cSld name="1_Numérota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 descr="ECO2-word-fondcouv-BIG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765093" cy="187256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9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B72C"/>
              </a:buClr>
              <a:buSzPts val="3200"/>
              <a:buFont typeface="Arial Narrow"/>
              <a:buNone/>
              <a:defRPr sz="4267" b="1" i="0" u="none" strike="noStrike" cap="none">
                <a:solidFill>
                  <a:srgbClr val="88B72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09600" y="1387232"/>
            <a:ext cx="10972800" cy="490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spcBef>
                <a:spcPts val="520"/>
              </a:spcBef>
              <a:spcAft>
                <a:spcPts val="0"/>
              </a:spcAft>
              <a:buClr>
                <a:srgbClr val="88B72C"/>
              </a:buClr>
              <a:buSzPts val="1950"/>
              <a:buFont typeface="Arial Narrow"/>
              <a:buNone/>
              <a:defRPr sz="2600" b="1" i="0">
                <a:solidFill>
                  <a:srgbClr val="88B72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304792" algn="l" rtl="0">
              <a:spcBef>
                <a:spcPts val="360"/>
              </a:spcBef>
              <a:spcAft>
                <a:spcPts val="0"/>
              </a:spcAft>
              <a:buClr>
                <a:srgbClr val="636463"/>
              </a:buClr>
              <a:buSzPts val="1350"/>
              <a:buFont typeface="Calibri"/>
              <a:buNone/>
              <a:defRPr sz="1800" b="0" i="0" u="none" strike="noStrike" cap="none">
                <a:solidFill>
                  <a:srgbClr val="63646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19090" algn="l" rtl="0">
              <a:spcBef>
                <a:spcPts val="360"/>
              </a:spcBef>
              <a:spcAft>
                <a:spcPts val="0"/>
              </a:spcAft>
              <a:buClr>
                <a:srgbClr val="636463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3646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304792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7476"/>
              </a:buClr>
              <a:buSzPts val="1050"/>
              <a:buFont typeface="Arial Narrow"/>
              <a:buNone/>
              <a:defRPr sz="1400" b="0" i="0" u="none" strike="noStrike" cap="none">
                <a:solidFill>
                  <a:srgbClr val="73747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31789" algn="l" rtl="0">
              <a:spcBef>
                <a:spcPts val="400"/>
              </a:spcBef>
              <a:spcAft>
                <a:spcPts val="0"/>
              </a:spcAft>
              <a:buClr>
                <a:srgbClr val="737476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rgbClr val="7374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3451708" y="6347889"/>
            <a:ext cx="5795264" cy="3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ctr" rtl="0">
              <a:spcBef>
                <a:spcPts val="280"/>
              </a:spcBef>
              <a:spcAft>
                <a:spcPts val="0"/>
              </a:spcAft>
              <a:buClr>
                <a:srgbClr val="737476"/>
              </a:buClr>
              <a:buSzPts val="1050"/>
              <a:buFont typeface="Arial Narrow"/>
              <a:buNone/>
              <a:defRPr sz="1400" b="0" i="0">
                <a:solidFill>
                  <a:srgbClr val="73747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304792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19090" algn="l" rtl="0">
              <a:spcBef>
                <a:spcPts val="360"/>
              </a:spcBef>
              <a:spcAft>
                <a:spcPts val="0"/>
              </a:spcAft>
              <a:buClr>
                <a:srgbClr val="636463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3646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304792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7476"/>
              </a:buClr>
              <a:buSzPts val="1050"/>
              <a:buFont typeface="Arial Narrow"/>
              <a:buNone/>
              <a:defRPr sz="1400" b="0" i="0" u="none" strike="noStrike" cap="none">
                <a:solidFill>
                  <a:srgbClr val="73747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31789" algn="l" rtl="0">
              <a:spcBef>
                <a:spcPts val="400"/>
              </a:spcBef>
              <a:spcAft>
                <a:spcPts val="0"/>
              </a:spcAft>
              <a:buClr>
                <a:srgbClr val="737476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rgbClr val="73747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74860" y="6349598"/>
            <a:ext cx="2844800" cy="31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Shape 29">
            <a:extLst>
              <a:ext uri="{FF2B5EF4-FFF2-40B4-BE49-F238E27FC236}">
                <a16:creationId xmlns="" xmlns:a16="http://schemas.microsoft.com/office/drawing/2014/main" id="{70EA374C-94E8-BD40-AA3A-26C1583AA41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9103" y="6291265"/>
            <a:ext cx="1423230" cy="43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image-logo GSTG-2018.png">
            <a:extLst>
              <a:ext uri="{FF2B5EF4-FFF2-40B4-BE49-F238E27FC236}">
                <a16:creationId xmlns="" xmlns:a16="http://schemas.microsoft.com/office/drawing/2014/main" id="{818B8C70-02D6-664E-9D42-13C8865D32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621768"/>
            <a:ext cx="1786556" cy="12362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696264A9-9A4E-FE47-982D-12C20D4A3F4D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875" y="6207761"/>
            <a:ext cx="1469531" cy="519012"/>
          </a:xfrm>
          <a:prstGeom prst="rect">
            <a:avLst/>
          </a:prstGeom>
        </p:spPr>
      </p:pic>
      <p:pic>
        <p:nvPicPr>
          <p:cNvPr id="11" name="Image 10" descr="logo court sans nom.jpg">
            <a:extLst>
              <a:ext uri="{FF2B5EF4-FFF2-40B4-BE49-F238E27FC236}">
                <a16:creationId xmlns="" xmlns:a16="http://schemas.microsoft.com/office/drawing/2014/main" id="{06FFA66E-E354-E540-A659-DD35A31379F9}"/>
              </a:ext>
            </a:extLst>
          </p:cNvPr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342" y="6386084"/>
            <a:ext cx="2187593" cy="2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4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D277517-9E82-5046-A1C2-FC7956ED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53F46DD-4CB4-564C-AF54-38C02F5EA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EEEC7C9-1D29-3049-8831-4A3474AE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3C1-369F-8040-AAA7-48DB5B2E7BB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8D15F5-ADE4-5549-867E-27CE40F3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2CD7448-C812-7049-9D70-ED11C862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0E2-2EB3-A44D-90AE-4DBC5B854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96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753DC1-832E-4347-A368-283BEF62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B975C9C-203F-F44F-8020-8251B1BC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91E642E-85A3-D248-95F7-6B69619D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3C1-369F-8040-AAA7-48DB5B2E7BB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974D21A-7831-8A4C-B374-D662CB37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D0AA2E-CD72-4C43-879D-1E4BEF47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0E2-2EB3-A44D-90AE-4DBC5B854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96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5A401E-A659-6C41-9231-854D3044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DB2397E-61CE-F845-AC6F-5CE68C9CE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9FB4A9F-3209-6042-BB56-0135F91B3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D4F8757-E770-0D4C-804A-735536D2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3C1-369F-8040-AAA7-48DB5B2E7BB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015D8E8-2E5A-3249-9871-91AEC5FD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173F4EE-E8EB-624E-B5AB-FF92E293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0E2-2EB3-A44D-90AE-4DBC5B854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E7777A-29A8-454B-A10B-12DCC7E3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860E8CD-5900-AF41-A892-125EE2077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5A31BBA-5735-1E41-AE4E-1B9B72A51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1251238-4F42-CC4B-86DB-BD7E39E12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D173F50-C5AF-0042-9A99-D65D1ADD0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5AF24E97-8E6F-F64C-9AD9-C671BC1C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3C1-369F-8040-AAA7-48DB5B2E7BB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C1626BF-0879-644E-BDA4-875C45F3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C18D3E3D-2EA2-D940-8782-8D20663D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0E2-2EB3-A44D-90AE-4DBC5B854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08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ECB80CC-FCD9-2D45-9A7C-6C037F0F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BF258F6-158C-5247-8943-9FBF5077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3C1-369F-8040-AAA7-48DB5B2E7BB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B048E8B-1C44-1349-9CB8-7802DD1B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8C12FEE-A384-C045-B95A-2920E9F6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0E2-2EB3-A44D-90AE-4DBC5B854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81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107D8C7-5220-3142-B060-9B783FC5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3C1-369F-8040-AAA7-48DB5B2E7BB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1C955E01-23A6-BE4F-842F-FB6A6548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744FBC5-0273-B340-811A-6CB5D65B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0E2-2EB3-A44D-90AE-4DBC5B854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37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35196D-55A0-7643-8402-BCD0F7E4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50C5C3F-16CD-8A45-A52A-EE1170FCE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73248F7-2C1F-A744-8C80-E5D3DD69F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AA708EA-C96D-D74C-BACA-DE017846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3C1-369F-8040-AAA7-48DB5B2E7BB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C5D74AE-50A7-C249-AB42-7C9ACA02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77923F3-B6E0-AC49-A68A-6E7491D2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0E2-2EB3-A44D-90AE-4DBC5B854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96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C4F3D9-F1F8-BA41-B774-258F5D73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B85A0162-9EA4-9C42-BB6A-A0A8E6D0A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4CBF438-3382-7C44-9E78-594D5F289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DC5BBBC-C347-5947-A7C0-96168714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53C1-369F-8040-AAA7-48DB5B2E7BB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067C04F-3D43-6B47-8B2A-7AE19A2E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5BA39C9-C7BD-CA44-9A68-DC4AF3C5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00E2-2EB3-A44D-90AE-4DBC5B854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39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5BF51BD-F839-7F48-AF7C-E85D7AEA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1411365-8417-5B4B-B079-962FDB40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DF79D54-DAB7-444F-BEA1-ACF06AE5E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053C1-369F-8040-AAA7-48DB5B2E7BB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4D2DC3F-1FE8-C84F-916A-01C3DADC3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68C4B40-7CF6-3140-BAA9-2AC96E9F2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00E2-2EB3-A44D-90AE-4DBC5B854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69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sud82.fr/la-communaute/plan-climat-air-energie/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-logo GSTG-2018.png">
            <a:extLst>
              <a:ext uri="{FF2B5EF4-FFF2-40B4-BE49-F238E27FC236}">
                <a16:creationId xmlns:a16="http://schemas.microsoft.com/office/drawing/2014/main" xmlns="" id="{1CE6C16D-624E-684E-8EE7-73F3B0D77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11" y="2315307"/>
            <a:ext cx="3416587" cy="2364155"/>
          </a:xfrm>
          <a:prstGeom prst="rect">
            <a:avLst/>
          </a:prstGeom>
        </p:spPr>
      </p:pic>
      <p:pic>
        <p:nvPicPr>
          <p:cNvPr id="6" name="Shape 15">
            <a:extLst>
              <a:ext uri="{FF2B5EF4-FFF2-40B4-BE49-F238E27FC236}">
                <a16:creationId xmlns:a16="http://schemas.microsoft.com/office/drawing/2014/main" xmlns="" id="{E39D069E-CCC6-7F4E-866E-69E88FC6212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3555" y="6434279"/>
            <a:ext cx="1387397" cy="39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FEC3983-0FA8-9548-90BE-DB23D17F6DD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295" y="6426332"/>
            <a:ext cx="1073551" cy="431668"/>
          </a:xfrm>
          <a:prstGeom prst="rect">
            <a:avLst/>
          </a:prstGeom>
        </p:spPr>
      </p:pic>
      <p:pic>
        <p:nvPicPr>
          <p:cNvPr id="8" name="Image 7" descr="logo court sans nom.jpg">
            <a:extLst>
              <a:ext uri="{FF2B5EF4-FFF2-40B4-BE49-F238E27FC236}">
                <a16:creationId xmlns:a16="http://schemas.microsoft.com/office/drawing/2014/main" xmlns="" id="{3AFFB9EA-38FD-9D4E-879B-86AF01E9E4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50" y="6525895"/>
            <a:ext cx="1743162" cy="2249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289" y="465796"/>
            <a:ext cx="5024315" cy="5005950"/>
          </a:xfrm>
          <a:prstGeom prst="rect">
            <a:avLst/>
          </a:prstGeom>
        </p:spPr>
      </p:pic>
      <p:sp>
        <p:nvSpPr>
          <p:cNvPr id="11" name="Shape 168"/>
          <p:cNvSpPr txBox="1">
            <a:spLocks/>
          </p:cNvSpPr>
          <p:nvPr/>
        </p:nvSpPr>
        <p:spPr>
          <a:xfrm>
            <a:off x="6353289" y="5631758"/>
            <a:ext cx="5024315" cy="5424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>
                <a:solidFill>
                  <a:srgbClr val="CC2D43"/>
                </a:solidFill>
                <a:latin typeface="Verdana"/>
                <a:cs typeface="Verdana"/>
              </a:rPr>
              <a:t>Restitution</a:t>
            </a:r>
            <a:endParaRPr lang="fr-FR" sz="2400" b="1" dirty="0">
              <a:solidFill>
                <a:srgbClr val="CC2D4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479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609600" y="136815"/>
            <a:ext cx="10972800" cy="5424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r>
              <a:rPr lang="fr-FR" sz="2400" dirty="0" smtClean="0">
                <a:solidFill>
                  <a:srgbClr val="2383B2"/>
                </a:solidFill>
              </a:rPr>
              <a:t>Participants</a:t>
            </a:r>
            <a:endParaRPr sz="2400" dirty="0">
              <a:solidFill>
                <a:srgbClr val="2383B2"/>
              </a:solidFill>
            </a:endParaRPr>
          </a:p>
        </p:txBody>
      </p:sp>
      <p:sp>
        <p:nvSpPr>
          <p:cNvPr id="12" name="Espace réservé du texte 3"/>
          <p:cNvSpPr>
            <a:spLocks noGrp="1"/>
          </p:cNvSpPr>
          <p:nvPr>
            <p:ph type="body" idx="2"/>
          </p:nvPr>
        </p:nvSpPr>
        <p:spPr>
          <a:xfrm>
            <a:off x="2104791" y="6347889"/>
            <a:ext cx="5795264" cy="322263"/>
          </a:xfrm>
        </p:spPr>
        <p:txBody>
          <a:bodyPr>
            <a:noAutofit/>
          </a:bodyPr>
          <a:lstStyle/>
          <a:p>
            <a:pPr algn="l"/>
            <a:fld id="{F4A4A77E-8025-3D41-B4E2-2B6607F5050D}" type="slidenum">
              <a:rPr lang="fr-FR" b="1" smtClean="0">
                <a:solidFill>
                  <a:schemeClr val="accent1"/>
                </a:solidFill>
              </a:rPr>
              <a:t>2</a:t>
            </a:fld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0610" y="4263053"/>
            <a:ext cx="106471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>
              <a:spcAft>
                <a:spcPts val="300"/>
              </a:spcAft>
            </a:pPr>
            <a:endParaRPr lang="fr-FR" sz="1100" b="1" dirty="0" smtClean="0">
              <a:latin typeface="Arial"/>
              <a:cs typeface="Arial"/>
            </a:endParaRPr>
          </a:p>
          <a:p>
            <a:pPr marL="177800">
              <a:spcAft>
                <a:spcPts val="300"/>
              </a:spcAft>
            </a:pPr>
            <a:r>
              <a:rPr lang="fr-FR" sz="1600" b="1" dirty="0" smtClean="0">
                <a:solidFill>
                  <a:srgbClr val="FF0000"/>
                </a:solidFill>
                <a:latin typeface="Arial"/>
                <a:cs typeface="Arial"/>
              </a:rPr>
              <a:t>Je n’ai pas la liste des personnes </a:t>
            </a:r>
            <a:endParaRPr lang="fr-FR" sz="1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7800">
              <a:spcAft>
                <a:spcPts val="300"/>
              </a:spcAft>
            </a:pPr>
            <a:r>
              <a:rPr lang="fr-FR" sz="1100" b="1" dirty="0" smtClean="0">
                <a:latin typeface="Arial"/>
                <a:cs typeface="Arial"/>
              </a:rPr>
              <a:t>Marie </a:t>
            </a:r>
            <a:r>
              <a:rPr lang="fr-FR" sz="1100" b="1" dirty="0">
                <a:latin typeface="Arial"/>
                <a:cs typeface="Arial"/>
              </a:rPr>
              <a:t>Claude Nègre</a:t>
            </a:r>
            <a:r>
              <a:rPr lang="fr-FR" sz="1100" dirty="0">
                <a:latin typeface="Arial"/>
                <a:cs typeface="Arial"/>
              </a:rPr>
              <a:t>, présidente, </a:t>
            </a:r>
            <a:r>
              <a:rPr lang="fr-FR" sz="1100" b="1" dirty="0">
                <a:latin typeface="Arial"/>
                <a:cs typeface="Arial"/>
              </a:rPr>
              <a:t>Jean Luc </a:t>
            </a:r>
            <a:r>
              <a:rPr lang="fr-FR" sz="1100" b="1" dirty="0" err="1">
                <a:latin typeface="Arial"/>
                <a:cs typeface="Arial"/>
              </a:rPr>
              <a:t>Bochu</a:t>
            </a:r>
            <a:r>
              <a:rPr lang="fr-FR" sz="1100" b="1" dirty="0">
                <a:latin typeface="Arial"/>
                <a:cs typeface="Arial"/>
              </a:rPr>
              <a:t> </a:t>
            </a:r>
            <a:r>
              <a:rPr lang="fr-FR" sz="1100" dirty="0">
                <a:latin typeface="Arial"/>
                <a:cs typeface="Arial"/>
              </a:rPr>
              <a:t>Elu à la Transition Energétique , </a:t>
            </a:r>
            <a:r>
              <a:rPr lang="fr-FR" sz="1100" b="1" dirty="0">
                <a:latin typeface="Arial"/>
                <a:cs typeface="Arial"/>
              </a:rPr>
              <a:t>Stéphane  Tuyères </a:t>
            </a:r>
            <a:r>
              <a:rPr lang="fr-FR" sz="1100" dirty="0">
                <a:latin typeface="Arial"/>
                <a:cs typeface="Arial"/>
              </a:rPr>
              <a:t>VP Développement économique et emploi, </a:t>
            </a:r>
            <a:endParaRPr lang="fr-FR" sz="11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r>
              <a:rPr lang="fr-FR" sz="1100" b="1" dirty="0" smtClean="0">
                <a:latin typeface="Arial"/>
                <a:cs typeface="Arial"/>
              </a:rPr>
              <a:t>Elisa </a:t>
            </a:r>
            <a:r>
              <a:rPr lang="fr-FR" sz="1100" b="1" dirty="0" err="1">
                <a:latin typeface="Arial"/>
                <a:cs typeface="Arial"/>
              </a:rPr>
              <a:t>Bougeard</a:t>
            </a:r>
            <a:r>
              <a:rPr lang="fr-FR" sz="1100" b="1" dirty="0">
                <a:latin typeface="Arial"/>
                <a:cs typeface="Arial"/>
              </a:rPr>
              <a:t> </a:t>
            </a:r>
            <a:r>
              <a:rPr lang="fr-FR" sz="1100" dirty="0">
                <a:latin typeface="Arial"/>
                <a:cs typeface="Arial"/>
              </a:rPr>
              <a:t>Chargée de mission PCAET, </a:t>
            </a:r>
            <a:endParaRPr lang="fr-FR" sz="1100" dirty="0" smtClean="0">
              <a:latin typeface="Arial"/>
              <a:cs typeface="Arial"/>
            </a:endParaRP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endParaRPr lang="fr-FR" sz="1100" b="1" u="sng" dirty="0" smtClean="0">
              <a:solidFill>
                <a:srgbClr val="4472C4"/>
              </a:solidFill>
              <a:latin typeface="Verdana"/>
              <a:cs typeface="Verdana"/>
            </a:endParaRP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r>
              <a:rPr lang="fr-FR" sz="1100" b="1" u="sng" dirty="0" smtClean="0">
                <a:solidFill>
                  <a:srgbClr val="4472C4"/>
                </a:solidFill>
                <a:latin typeface="Verdana"/>
                <a:cs typeface="Verdana"/>
              </a:rPr>
              <a:t>Animation</a:t>
            </a:r>
            <a:r>
              <a:rPr lang="fr-FR" sz="1100" b="1" dirty="0" smtClean="0">
                <a:solidFill>
                  <a:srgbClr val="4472C4"/>
                </a:solidFill>
                <a:latin typeface="Arial"/>
                <a:cs typeface="Arial"/>
              </a:rPr>
              <a:t> : </a:t>
            </a:r>
            <a:r>
              <a:rPr lang="fr-FR" sz="1100" b="1" dirty="0" smtClean="0">
                <a:latin typeface="Arial"/>
                <a:cs typeface="Arial"/>
              </a:rPr>
              <a:t>Guillaume </a:t>
            </a:r>
            <a:r>
              <a:rPr lang="fr-FR" sz="1100" b="1" dirty="0" err="1" smtClean="0">
                <a:latin typeface="Arial"/>
                <a:cs typeface="Arial"/>
              </a:rPr>
              <a:t>Gacon</a:t>
            </a:r>
            <a:r>
              <a:rPr lang="fr-FR" sz="1100" b="1" dirty="0" smtClean="0">
                <a:latin typeface="Arial"/>
                <a:cs typeface="Arial"/>
              </a:rPr>
              <a:t> ECO2, Virginie </a:t>
            </a:r>
            <a:r>
              <a:rPr lang="fr-FR" sz="1100" b="1" dirty="0" err="1" smtClean="0">
                <a:latin typeface="Arial"/>
                <a:cs typeface="Arial"/>
              </a:rPr>
              <a:t>Spadafora</a:t>
            </a:r>
            <a:r>
              <a:rPr lang="fr-FR" sz="1100" b="1" dirty="0" smtClean="0">
                <a:latin typeface="Arial"/>
                <a:cs typeface="Arial"/>
              </a:rPr>
              <a:t>, Entre Béton et Nuages</a:t>
            </a:r>
            <a:r>
              <a:rPr lang="fr-FR" sz="1100" b="1" dirty="0" smtClean="0">
                <a:solidFill>
                  <a:srgbClr val="4472C4"/>
                </a:solidFill>
                <a:latin typeface="Arial"/>
                <a:cs typeface="Arial"/>
              </a:rPr>
              <a:t>, </a:t>
            </a:r>
            <a:r>
              <a:rPr lang="fr-FR" sz="1100" b="1" dirty="0" smtClean="0">
                <a:latin typeface="Arial"/>
                <a:cs typeface="Arial"/>
              </a:rPr>
              <a:t>Catherine </a:t>
            </a:r>
            <a:r>
              <a:rPr lang="fr-FR" sz="1100" b="1" dirty="0">
                <a:latin typeface="Arial"/>
                <a:cs typeface="Arial"/>
              </a:rPr>
              <a:t>Bossis </a:t>
            </a:r>
            <a:r>
              <a:rPr lang="fr-FR" sz="1100" dirty="0" err="1">
                <a:latin typeface="Arial"/>
                <a:cs typeface="Arial"/>
              </a:rPr>
              <a:t>Greenselipar</a:t>
            </a:r>
            <a:endParaRPr lang="fr-FR" sz="1100" dirty="0">
              <a:latin typeface="Verdana"/>
              <a:cs typeface="Verdana"/>
            </a:endParaRP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endParaRPr lang="fr-FR" sz="1100" dirty="0">
              <a:latin typeface="Arial"/>
              <a:cs typeface="Arial"/>
            </a:endParaRPr>
          </a:p>
          <a:p>
            <a:endParaRPr lang="fr-FR" dirty="0"/>
          </a:p>
        </p:txBody>
      </p:sp>
      <p:pic>
        <p:nvPicPr>
          <p:cNvPr id="3" name="Image 2" descr="capacité d'agi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791" y="929296"/>
            <a:ext cx="7860316" cy="32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1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66349"/>
            <a:ext cx="10972800" cy="456624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accent5"/>
                </a:solidFill>
              </a:rPr>
              <a:t>Déroulé</a:t>
            </a:r>
            <a:endParaRPr lang="fr-FR" sz="2800" dirty="0">
              <a:solidFill>
                <a:schemeClr val="accent5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4224" y="630681"/>
            <a:ext cx="6638008" cy="534968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dirty="0" smtClean="0">
                <a:solidFill>
                  <a:schemeClr val="accent6"/>
                </a:solidFill>
              </a:rPr>
              <a:t>9h30 	Accueil </a:t>
            </a:r>
          </a:p>
          <a:p>
            <a:pPr marL="898525" indent="-635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dirty="0" smtClean="0">
                <a:solidFill>
                  <a:srgbClr val="70AD47"/>
                </a:solidFill>
              </a:rPr>
              <a:t>10h</a:t>
            </a:r>
            <a:r>
              <a:rPr lang="fr-FR" sz="1600" dirty="0" smtClean="0">
                <a:solidFill>
                  <a:schemeClr val="accent6"/>
                </a:solidFill>
              </a:rPr>
              <a:t>	Travail en groupe sur les « Champs des possibles »  à proposer au Plan Climat Air Energie Territorial</a:t>
            </a:r>
            <a:endParaRPr lang="fr-FR" sz="1800" dirty="0" smtClean="0">
              <a:solidFill>
                <a:schemeClr val="accent6"/>
              </a:solidFill>
            </a:endParaRPr>
          </a:p>
          <a:p>
            <a:pPr marL="811213" lvl="1" indent="-1857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1- 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Prise de connaissance des objectifs stratégiques et sélection de 3 objectifs</a:t>
            </a:r>
            <a:endParaRPr lang="fr-FR" sz="1400" b="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11213" lvl="1" indent="-1857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b="0" dirty="0" smtClean="0">
                <a:solidFill>
                  <a:schemeClr val="accent5">
                    <a:lumMod val="75000"/>
                  </a:schemeClr>
                </a:solidFill>
              </a:rPr>
              <a:t>2- 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Prise de connaissance de la situation de départ : éléments de diagnostic  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811213" lvl="1" indent="-1857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3- 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Proposition d’actions pour atteindre chacun des 3 objectifs sélectionnés : Comment Faire Pour</a:t>
            </a:r>
            <a:r>
              <a:rPr lang="mr-IN" sz="1400" b="1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marL="811213" lvl="1" indent="-185738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b="1" dirty="0" smtClean="0">
                <a:solidFill>
                  <a:srgbClr val="FF0000"/>
                </a:solidFill>
              </a:rPr>
              <a:t>Changement de table</a:t>
            </a:r>
            <a:endParaRPr lang="fr-FR" sz="1400" b="0" dirty="0">
              <a:solidFill>
                <a:srgbClr val="FF0000"/>
              </a:solidFill>
            </a:endParaRPr>
          </a:p>
          <a:p>
            <a:pPr marL="811213" lvl="1" indent="-1857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4-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Proposition d’actions pour atteindre chacun des 3 objectifs 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sur la table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dirty="0" smtClean="0">
                <a:solidFill>
                  <a:srgbClr val="70AD47"/>
                </a:solidFill>
              </a:rPr>
              <a:t>11h30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rgbClr val="70AD47"/>
                </a:solidFill>
              </a:rPr>
              <a:t>	Partage des travaux de chacune des tables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dirty="0" smtClean="0">
                <a:solidFill>
                  <a:srgbClr val="70AD47"/>
                </a:solidFill>
              </a:rPr>
              <a:t>12h 	Conclusion et célébration</a:t>
            </a:r>
          </a:p>
          <a:p>
            <a:pPr marL="608013" indent="287338"/>
            <a:endParaRPr lang="fr-FR" sz="1400" b="0" dirty="0" smtClean="0">
              <a:solidFill>
                <a:srgbClr val="000000"/>
              </a:solidFill>
            </a:endParaRPr>
          </a:p>
          <a:p>
            <a:pPr marL="263525" indent="0"/>
            <a:r>
              <a:rPr lang="fr-FR" sz="1400" b="0" dirty="0" smtClean="0">
                <a:solidFill>
                  <a:srgbClr val="000000"/>
                </a:solidFill>
              </a:rPr>
              <a:t>Pour suivre et participer à la démarche PCAET </a:t>
            </a:r>
            <a:r>
              <a:rPr lang="fr-FR" sz="1600" dirty="0" smtClean="0">
                <a:solidFill>
                  <a:srgbClr val="70AD47"/>
                </a:solidFill>
              </a:rPr>
              <a:t>: </a:t>
            </a:r>
            <a:r>
              <a:rPr lang="fr-FR" sz="1400" b="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fr-FR" sz="1400" b="0" dirty="0">
                <a:solidFill>
                  <a:schemeClr val="tx1"/>
                </a:solidFill>
                <a:hlinkClick r:id="rId3"/>
              </a:rPr>
              <a:t>://www.grandsud82.fr/la-communaute/plan-climat-air-energie</a:t>
            </a:r>
            <a:r>
              <a:rPr lang="fr-FR" sz="1400" b="0" dirty="0" smtClean="0">
                <a:solidFill>
                  <a:schemeClr val="tx1"/>
                </a:solidFill>
                <a:hlinkClick r:id="rId3"/>
              </a:rPr>
              <a:t>/</a:t>
            </a:r>
            <a:endParaRPr lang="fr-FR" sz="1400" b="0" dirty="0" smtClean="0">
              <a:solidFill>
                <a:schemeClr val="tx1"/>
              </a:solidFill>
            </a:endParaRPr>
          </a:p>
          <a:p>
            <a:pPr marL="263525" indent="0"/>
            <a:r>
              <a:rPr lang="fr-FR" sz="1400" b="0" dirty="0" smtClean="0">
                <a:solidFill>
                  <a:schemeClr val="tx1"/>
                </a:solidFill>
              </a:rPr>
              <a:t>Contact Elisa </a:t>
            </a:r>
            <a:r>
              <a:rPr lang="fr-FR" sz="1400" b="0" dirty="0" err="1" smtClean="0">
                <a:solidFill>
                  <a:schemeClr val="tx1"/>
                </a:solidFill>
              </a:rPr>
              <a:t>Bougeard</a:t>
            </a:r>
            <a:r>
              <a:rPr lang="fr-FR" sz="1400" b="0" dirty="0" smtClean="0">
                <a:solidFill>
                  <a:schemeClr val="tx1"/>
                </a:solidFill>
              </a:rPr>
              <a:t> </a:t>
            </a:r>
            <a:endParaRPr lang="fr-FR" sz="1400" b="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2104791" y="6347889"/>
            <a:ext cx="5795264" cy="322263"/>
          </a:xfrm>
        </p:spPr>
        <p:txBody>
          <a:bodyPr>
            <a:noAutofit/>
          </a:bodyPr>
          <a:lstStyle/>
          <a:p>
            <a:pPr algn="l"/>
            <a:fld id="{F4A4A77E-8025-3D41-B4E2-2B6607F5050D}" type="slidenum">
              <a:rPr lang="fr-FR" b="1" smtClean="0">
                <a:solidFill>
                  <a:schemeClr val="accent1"/>
                </a:solidFill>
              </a:rPr>
              <a:t>3</a:t>
            </a:fld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5" name="Image 4" descr="IMG_90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538" y="4200654"/>
            <a:ext cx="5694497" cy="2569423"/>
          </a:xfrm>
          <a:prstGeom prst="rect">
            <a:avLst/>
          </a:prstGeom>
        </p:spPr>
      </p:pic>
      <p:pic>
        <p:nvPicPr>
          <p:cNvPr id="9" name="Image 8" descr="IMG_902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496" y="781538"/>
            <a:ext cx="2432539" cy="3243385"/>
          </a:xfrm>
          <a:prstGeom prst="rect">
            <a:avLst/>
          </a:prstGeom>
        </p:spPr>
      </p:pic>
      <p:pic>
        <p:nvPicPr>
          <p:cNvPr id="10" name="Image 9" descr="P609061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2232" y="2452077"/>
            <a:ext cx="2371096" cy="1572846"/>
          </a:xfrm>
          <a:prstGeom prst="rect">
            <a:avLst/>
          </a:prstGeom>
        </p:spPr>
      </p:pic>
      <p:pic>
        <p:nvPicPr>
          <p:cNvPr id="11" name="Image 10" descr="IMG_9032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2232" y="781538"/>
            <a:ext cx="2292448" cy="14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9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propositions d’actions issues du travail collectif</a:t>
            </a:r>
            <a:endParaRPr lang="fr-FR" dirty="0"/>
          </a:p>
        </p:txBody>
      </p:sp>
      <p:pic>
        <p:nvPicPr>
          <p:cNvPr id="5" name="Image 4" descr="IMG_904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2181">
            <a:off x="141794" y="1424573"/>
            <a:ext cx="4149011" cy="2877707"/>
          </a:xfrm>
          <a:prstGeom prst="rect">
            <a:avLst/>
          </a:prstGeom>
        </p:spPr>
      </p:pic>
      <p:pic>
        <p:nvPicPr>
          <p:cNvPr id="6" name="Image 5" descr="IMG_904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7538">
            <a:off x="7561371" y="1265411"/>
            <a:ext cx="4630629" cy="3253330"/>
          </a:xfrm>
          <a:prstGeom prst="rect">
            <a:avLst/>
          </a:prstGeom>
        </p:spPr>
      </p:pic>
      <p:pic>
        <p:nvPicPr>
          <p:cNvPr id="7" name="Image 6" descr="IMG_904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852" y="2652433"/>
            <a:ext cx="4237490" cy="3726312"/>
          </a:xfrm>
          <a:prstGeom prst="rect">
            <a:avLst/>
          </a:prstGeom>
        </p:spPr>
      </p:pic>
      <p:sp>
        <p:nvSpPr>
          <p:cNvPr id="8" name="Espace réservé du texte 3"/>
          <p:cNvSpPr>
            <a:spLocks noGrp="1"/>
          </p:cNvSpPr>
          <p:nvPr>
            <p:ph type="body" idx="2"/>
          </p:nvPr>
        </p:nvSpPr>
        <p:spPr>
          <a:xfrm>
            <a:off x="2104791" y="6347889"/>
            <a:ext cx="5795264" cy="322263"/>
          </a:xfrm>
        </p:spPr>
        <p:txBody>
          <a:bodyPr>
            <a:noAutofit/>
          </a:bodyPr>
          <a:lstStyle/>
          <a:p>
            <a:pPr algn="l"/>
            <a:fld id="{F4A4A77E-8025-3D41-B4E2-2B6607F5050D}" type="slidenum">
              <a:rPr lang="fr-FR" b="1" smtClean="0">
                <a:solidFill>
                  <a:schemeClr val="accent1"/>
                </a:solidFill>
              </a:rPr>
              <a:t>4</a:t>
            </a:fld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627" y="914745"/>
            <a:ext cx="2975141" cy="217383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482966" y="109937"/>
            <a:ext cx="124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BA640"/>
                </a:solidFill>
                <a:latin typeface="Braggadocio"/>
                <a:cs typeface="Braggadocio"/>
              </a:rPr>
              <a:t>2050</a:t>
            </a:r>
            <a:endParaRPr lang="fr-FR" dirty="0">
              <a:solidFill>
                <a:srgbClr val="5BA640"/>
              </a:solidFill>
              <a:latin typeface="Braggadocio"/>
              <a:cs typeface="Braggadocio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40892" y="109937"/>
            <a:ext cx="124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  <a:latin typeface="Braggadocio"/>
                <a:cs typeface="Braggadocio"/>
              </a:rPr>
              <a:t>20302040</a:t>
            </a:r>
            <a:endParaRPr lang="fr-FR" dirty="0">
              <a:solidFill>
                <a:schemeClr val="accent1"/>
              </a:solidFill>
              <a:latin typeface="Braggadocio"/>
              <a:cs typeface="Braggadocio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46485" y="109937"/>
            <a:ext cx="124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Braggadocio"/>
                <a:cs typeface="Braggadocio"/>
              </a:rPr>
              <a:t>2018</a:t>
            </a:r>
            <a:endParaRPr lang="fr-FR" dirty="0">
              <a:solidFill>
                <a:schemeClr val="accent2"/>
              </a:solidFill>
              <a:latin typeface="Braggadocio"/>
              <a:cs typeface="Braggadocio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272423" y="109937"/>
            <a:ext cx="124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Braggadocio"/>
                <a:cs typeface="Braggadocio"/>
              </a:rPr>
              <a:t>2025</a:t>
            </a:r>
            <a:endParaRPr lang="fr-FR" dirty="0">
              <a:solidFill>
                <a:schemeClr val="accent2"/>
              </a:solidFill>
              <a:latin typeface="Braggadocio"/>
              <a:cs typeface="Braggadocio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20316" y="805071"/>
            <a:ext cx="2252337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Réaliser </a:t>
            </a:r>
            <a:r>
              <a:rPr lang="fr-FR" sz="1100" b="1" dirty="0" smtClean="0"/>
              <a:t>un état des producteurs , vendeurs et distributeurs</a:t>
            </a:r>
            <a:r>
              <a:rPr lang="fr-FR" sz="1100" dirty="0" smtClean="0"/>
              <a:t> de matériaux bio-</a:t>
            </a:r>
            <a:r>
              <a:rPr lang="fr-FR" sz="1100" dirty="0" err="1" smtClean="0"/>
              <a:t>sourcés</a:t>
            </a:r>
            <a:endParaRPr lang="fr-FR" sz="1100" b="1" dirty="0"/>
          </a:p>
        </p:txBody>
      </p:sp>
      <p:sp>
        <p:nvSpPr>
          <p:cNvPr id="19" name="Rectangle 18"/>
          <p:cNvSpPr/>
          <p:nvPr/>
        </p:nvSpPr>
        <p:spPr>
          <a:xfrm>
            <a:off x="39998" y="5376437"/>
            <a:ext cx="12192000" cy="1487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736" y="4712270"/>
            <a:ext cx="3014608" cy="2133665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0" y="768313"/>
            <a:ext cx="12074768" cy="2403231"/>
          </a:xfrm>
          <a:prstGeom prst="roundRect">
            <a:avLst/>
          </a:prstGeom>
          <a:noFill/>
          <a:ln>
            <a:solidFill>
              <a:schemeClr val="accent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20316" y="1574512"/>
            <a:ext cx="2252337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Montrer des exemples </a:t>
            </a:r>
            <a:r>
              <a:rPr lang="fr-FR" sz="1100" dirty="0" smtClean="0"/>
              <a:t>de réalisations (traditions locales, individuelles, bâtiments publics</a:t>
            </a:r>
            <a:r>
              <a:rPr lang="mr-IN" sz="1100" dirty="0" smtClean="0"/>
              <a:t>…</a:t>
            </a:r>
            <a:r>
              <a:rPr lang="fr-FR" sz="1100" dirty="0" smtClean="0"/>
              <a:t> voir avec CAUE)</a:t>
            </a:r>
            <a:endParaRPr lang="fr-FR" sz="11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220316" y="2562938"/>
            <a:ext cx="2252337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Réfléchir à </a:t>
            </a:r>
            <a:r>
              <a:rPr lang="fr-FR" sz="1100" b="1" dirty="0" smtClean="0"/>
              <a:t>comment intégrer ce sujet dans le cadre de la politique habitat et le </a:t>
            </a:r>
            <a:r>
              <a:rPr lang="fr-FR" sz="1100" b="1" dirty="0" err="1" smtClean="0"/>
              <a:t>Plui</a:t>
            </a:r>
            <a:r>
              <a:rPr lang="fr-FR" sz="1100" b="1" dirty="0" smtClean="0"/>
              <a:t>-H</a:t>
            </a:r>
            <a:endParaRPr lang="fr-FR" sz="11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590344" y="805071"/>
            <a:ext cx="2548271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Former les artisans, architectes</a:t>
            </a:r>
            <a:r>
              <a:rPr lang="fr-FR" sz="1100" dirty="0" smtClean="0"/>
              <a:t>, bureaux d’études..  à l’intérêt et l’utilisation des matériaux bio-</a:t>
            </a:r>
            <a:r>
              <a:rPr lang="fr-FR" sz="1100" dirty="0" err="1" smtClean="0"/>
              <a:t>sourcés</a:t>
            </a:r>
            <a:endParaRPr lang="fr-FR" sz="11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2590344" y="2571380"/>
            <a:ext cx="2548271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Proposer et valider un </a:t>
            </a:r>
            <a:r>
              <a:rPr lang="fr-FR" sz="1100" b="1" dirty="0" smtClean="0"/>
              <a:t>objectif d’intégration de matériaux bio-</a:t>
            </a:r>
            <a:r>
              <a:rPr lang="fr-FR" sz="1100" b="1" dirty="0" err="1" smtClean="0"/>
              <a:t>sourcés</a:t>
            </a:r>
            <a:r>
              <a:rPr lang="fr-FR" sz="1100" b="1" dirty="0" smtClean="0"/>
              <a:t> dans les bâtiments publics </a:t>
            </a:r>
            <a:endParaRPr lang="fr-FR" sz="11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2590344" y="1993010"/>
            <a:ext cx="2548271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Création de la demande </a:t>
            </a:r>
            <a:r>
              <a:rPr lang="fr-FR" sz="1100" dirty="0" smtClean="0"/>
              <a:t>(aides, incitations, bâtiments publics..) </a:t>
            </a:r>
            <a:endParaRPr lang="fr-FR" sz="11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459972" y="1498569"/>
            <a:ext cx="1678823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Animation</a:t>
            </a:r>
            <a:r>
              <a:rPr lang="fr-FR" sz="1100" dirty="0" smtClean="0"/>
              <a:t> de la dynamique par GSTG</a:t>
            </a:r>
            <a:endParaRPr lang="fr-FR" sz="11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384331" y="2065669"/>
            <a:ext cx="2252337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Planifier la demande </a:t>
            </a:r>
            <a:r>
              <a:rPr lang="fr-FR" sz="1100" dirty="0" smtClean="0"/>
              <a:t>pour la construction des bâtiments publics</a:t>
            </a:r>
            <a:endParaRPr lang="fr-FR" sz="11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362192" y="2563308"/>
            <a:ext cx="2274476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Voir comment </a:t>
            </a:r>
            <a:r>
              <a:rPr lang="fr-FR" sz="1100" b="1" dirty="0" smtClean="0"/>
              <a:t>faciliter l’artisanat local dans la commande publique </a:t>
            </a:r>
            <a:r>
              <a:rPr lang="fr-FR" sz="1100" dirty="0" smtClean="0"/>
              <a:t>en respectant la réglementation </a:t>
            </a:r>
            <a:endParaRPr lang="fr-FR" sz="11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5299384" y="805071"/>
            <a:ext cx="2870656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Imaginer </a:t>
            </a:r>
            <a:r>
              <a:rPr lang="fr-FR" sz="1100" b="1" dirty="0" smtClean="0"/>
              <a:t>une fiscalité incitative </a:t>
            </a:r>
            <a:r>
              <a:rPr lang="fr-FR" sz="1100" dirty="0" smtClean="0"/>
              <a:t>pour favoriser les matériaux bio-</a:t>
            </a:r>
            <a:r>
              <a:rPr lang="fr-FR" sz="1100" dirty="0" err="1" smtClean="0"/>
              <a:t>sourcés</a:t>
            </a:r>
            <a:r>
              <a:rPr lang="fr-FR" sz="1100" dirty="0" smtClean="0"/>
              <a:t> (épaisseurs des murs vs épaisseur habituelle?) </a:t>
            </a:r>
            <a:endParaRPr lang="fr-FR" sz="11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6985000" y="1420532"/>
            <a:ext cx="2257835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Inciter les agriculteurs locaux pour produire des matériaux bio-</a:t>
            </a:r>
            <a:r>
              <a:rPr lang="fr-FR" sz="1100" b="1" dirty="0" err="1" smtClean="0"/>
              <a:t>sourcés</a:t>
            </a:r>
            <a:r>
              <a:rPr lang="fr-FR" sz="1100" b="1" dirty="0" smtClean="0"/>
              <a:t> </a:t>
            </a:r>
            <a:r>
              <a:rPr lang="fr-FR" sz="1100" dirty="0" smtClean="0"/>
              <a:t>(Lin, chanvre, paille..)</a:t>
            </a:r>
            <a:endParaRPr lang="fr-FR" sz="1100" b="1" dirty="0"/>
          </a:p>
        </p:txBody>
      </p:sp>
      <p:sp>
        <p:nvSpPr>
          <p:cNvPr id="31" name="Flèche courbée vers la gauche 30"/>
          <p:cNvSpPr/>
          <p:nvPr/>
        </p:nvSpPr>
        <p:spPr>
          <a:xfrm>
            <a:off x="5810833" y="1347022"/>
            <a:ext cx="327962" cy="79130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Flèche courbée vers la droite 33"/>
          <p:cNvSpPr/>
          <p:nvPr/>
        </p:nvSpPr>
        <p:spPr>
          <a:xfrm>
            <a:off x="4358543" y="1405235"/>
            <a:ext cx="341923" cy="71864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739249" y="2715708"/>
            <a:ext cx="1626716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Impliquer les notaires ?</a:t>
            </a:r>
            <a:endParaRPr lang="fr-FR" sz="1100" b="1" dirty="0"/>
          </a:p>
        </p:txBody>
      </p:sp>
      <p:sp>
        <p:nvSpPr>
          <p:cNvPr id="36" name="ZoneTexte 35"/>
          <p:cNvSpPr txBox="1"/>
          <p:nvPr/>
        </p:nvSpPr>
        <p:spPr>
          <a:xfrm rot="21239867">
            <a:off x="9265414" y="1833163"/>
            <a:ext cx="8967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Braggadocio"/>
                <a:cs typeface="Braggadocio"/>
              </a:rPr>
              <a:t>e</a:t>
            </a:r>
            <a:r>
              <a:rPr lang="fr-FR" sz="1400" dirty="0" smtClean="0">
                <a:solidFill>
                  <a:schemeClr val="accent1"/>
                </a:solidFill>
                <a:latin typeface="Braggadocio"/>
                <a:cs typeface="Braggadocio"/>
              </a:rPr>
              <a:t>n 2025</a:t>
            </a:r>
            <a:endParaRPr lang="fr-FR" sz="1400" dirty="0">
              <a:solidFill>
                <a:schemeClr val="accent1"/>
              </a:solidFill>
              <a:latin typeface="Braggadocio"/>
              <a:cs typeface="Braggadocio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20316" y="6158386"/>
            <a:ext cx="2252337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Favoriser l’achat d’énergie renouvelable par les collectivités </a:t>
            </a:r>
            <a:endParaRPr lang="fr-FR" sz="11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220316" y="4035760"/>
            <a:ext cx="2252337" cy="1277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Mettre en place des aides pour les habitants pour </a:t>
            </a:r>
          </a:p>
          <a:p>
            <a:pPr marL="171450" indent="-171450">
              <a:buFont typeface="Arial"/>
              <a:buChar char="•"/>
            </a:pPr>
            <a:r>
              <a:rPr lang="fr-FR" sz="1100" dirty="0" smtClean="0"/>
              <a:t>les travaux </a:t>
            </a:r>
            <a:r>
              <a:rPr lang="fr-FR" sz="1100" b="1" dirty="0" smtClean="0"/>
              <a:t>d’économie d’énergie</a:t>
            </a:r>
          </a:p>
          <a:p>
            <a:pPr marL="171450" indent="-171450">
              <a:buFont typeface="Arial"/>
              <a:buChar char="•"/>
            </a:pPr>
            <a:r>
              <a:rPr lang="fr-FR" sz="1100" dirty="0"/>
              <a:t>p</a:t>
            </a:r>
            <a:r>
              <a:rPr lang="fr-FR" sz="1100" dirty="0" smtClean="0"/>
              <a:t>our les </a:t>
            </a:r>
            <a:r>
              <a:rPr lang="fr-FR" sz="1100" b="1" dirty="0" smtClean="0"/>
              <a:t>installations d’énergie renouvelables</a:t>
            </a:r>
          </a:p>
          <a:p>
            <a:r>
              <a:rPr lang="fr-FR" sz="1100" dirty="0" smtClean="0"/>
              <a:t>Et les </a:t>
            </a:r>
            <a:r>
              <a:rPr lang="fr-FR" sz="1100" b="1" dirty="0" smtClean="0"/>
              <a:t>communiquer</a:t>
            </a:r>
            <a:endParaRPr lang="fr-FR" sz="11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2654524" y="5168507"/>
            <a:ext cx="2252337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Travailler sur les enjeux des énergies renouvelables </a:t>
            </a:r>
            <a:r>
              <a:rPr lang="fr-FR" sz="1100" dirty="0" smtClean="0"/>
              <a:t>(faire comprendre)</a:t>
            </a:r>
          </a:p>
          <a:p>
            <a:r>
              <a:rPr lang="fr-FR" sz="1100" b="1" dirty="0"/>
              <a:t>e</a:t>
            </a:r>
            <a:r>
              <a:rPr lang="fr-FR" sz="1100" b="1" dirty="0" smtClean="0"/>
              <a:t>t mettre en place une concertation / un dialogue avec les habitants sur le sujet </a:t>
            </a:r>
            <a:endParaRPr lang="fr-FR" sz="11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2625053" y="3386678"/>
            <a:ext cx="2252337" cy="938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Rencontrer des territoires engagés dans la production d’énergies renouvelable </a:t>
            </a:r>
            <a:r>
              <a:rPr lang="fr-FR" sz="1100" dirty="0" smtClean="0"/>
              <a:t>(par exemple Grand Narbonne qui soutient le développement éolien)</a:t>
            </a:r>
            <a:endParaRPr lang="fr-FR" sz="1100" dirty="0"/>
          </a:p>
        </p:txBody>
      </p:sp>
      <p:sp>
        <p:nvSpPr>
          <p:cNvPr id="43" name="ZoneTexte 42"/>
          <p:cNvSpPr txBox="1"/>
          <p:nvPr/>
        </p:nvSpPr>
        <p:spPr>
          <a:xfrm>
            <a:off x="5138615" y="3391578"/>
            <a:ext cx="2252337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Monter une structure juridique de production et vente d’énergie renouvelable  </a:t>
            </a:r>
            <a:endParaRPr lang="fr-FR" sz="11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2654524" y="4443359"/>
            <a:ext cx="2252337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Mettre en place un schéma territorial de développement des énergies renouvelables</a:t>
            </a:r>
            <a:endParaRPr lang="fr-FR" sz="11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0316" y="5483350"/>
            <a:ext cx="2252337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/>
              <a:t>R</a:t>
            </a:r>
            <a:r>
              <a:rPr lang="fr-FR" sz="1100" b="1" dirty="0" smtClean="0"/>
              <a:t>éduire les consommations d’énergie des éclairages </a:t>
            </a:r>
            <a:r>
              <a:rPr lang="fr-FR" sz="1100" dirty="0" smtClean="0"/>
              <a:t>: publics, commerces, privés (incitations) </a:t>
            </a:r>
            <a:endParaRPr lang="fr-FR" sz="1100" dirty="0"/>
          </a:p>
        </p:txBody>
      </p:sp>
      <p:sp>
        <p:nvSpPr>
          <p:cNvPr id="47" name="ZoneTexte 46"/>
          <p:cNvSpPr txBox="1"/>
          <p:nvPr/>
        </p:nvSpPr>
        <p:spPr>
          <a:xfrm>
            <a:off x="220316" y="3412606"/>
            <a:ext cx="2252337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Travailler en parallèle sur la sobriété énergétique</a:t>
            </a:r>
            <a:endParaRPr lang="fr-FR" sz="11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5138615" y="4112107"/>
            <a:ext cx="2252337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Utiliser toutes les toitures des bâtiments publics pour mettre des panneaux photovoltaïques</a:t>
            </a:r>
            <a:endParaRPr lang="fr-FR" sz="11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5138615" y="4859552"/>
            <a:ext cx="2252337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Autoriser les panneaux solaires dans les périmètres soumis à autorisation des ABF</a:t>
            </a:r>
            <a:endParaRPr lang="fr-FR" sz="11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5138615" y="5552507"/>
            <a:ext cx="2252337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Développer la filière bois</a:t>
            </a:r>
            <a:endParaRPr lang="fr-FR" sz="11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5138615" y="5942942"/>
            <a:ext cx="2252337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Développer des projets publics et coopératifs de méthanisation </a:t>
            </a:r>
            <a:endParaRPr lang="fr-FR" sz="1100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2629168" y="6372681"/>
            <a:ext cx="2252337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Améliorer la connaissance sur la production hydro-électrique</a:t>
            </a:r>
            <a:endParaRPr lang="fr-FR" sz="11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627" y="3285478"/>
            <a:ext cx="2975141" cy="2146002"/>
          </a:xfrm>
          <a:prstGeom prst="rect">
            <a:avLst/>
          </a:prstGeom>
        </p:spPr>
      </p:pic>
      <p:sp>
        <p:nvSpPr>
          <p:cNvPr id="37" name="Rectangle à coins arrondis 36"/>
          <p:cNvSpPr/>
          <p:nvPr/>
        </p:nvSpPr>
        <p:spPr>
          <a:xfrm>
            <a:off x="52576" y="3241551"/>
            <a:ext cx="12074768" cy="3616449"/>
          </a:xfrm>
          <a:prstGeom prst="roundRect">
            <a:avLst/>
          </a:prstGeom>
          <a:noFill/>
          <a:ln>
            <a:solidFill>
              <a:schemeClr val="accent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3"/>
          <p:cNvSpPr>
            <a:spLocks noGrp="1"/>
          </p:cNvSpPr>
          <p:nvPr>
            <p:ph type="body" idx="2"/>
          </p:nvPr>
        </p:nvSpPr>
        <p:spPr>
          <a:xfrm>
            <a:off x="5138615" y="6428141"/>
            <a:ext cx="5795264" cy="322263"/>
          </a:xfrm>
        </p:spPr>
        <p:txBody>
          <a:bodyPr>
            <a:noAutofit/>
          </a:bodyPr>
          <a:lstStyle/>
          <a:p>
            <a:pPr algn="l"/>
            <a:fld id="{F4A4A77E-8025-3D41-B4E2-2B6607F5050D}" type="slidenum">
              <a:rPr lang="fr-FR" b="1" smtClean="0">
                <a:solidFill>
                  <a:schemeClr val="accent1"/>
                </a:solidFill>
              </a:rPr>
              <a:t>5</a:t>
            </a:fld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2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0359268" y="218791"/>
            <a:ext cx="124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  <a:latin typeface="Braggadocio"/>
                <a:cs typeface="Braggadocio"/>
              </a:rPr>
              <a:t>2050</a:t>
            </a:r>
            <a:endParaRPr lang="fr-FR" dirty="0">
              <a:solidFill>
                <a:srgbClr val="008000"/>
              </a:solidFill>
              <a:latin typeface="Braggadocio"/>
              <a:cs typeface="Braggadocio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05211" y="218791"/>
            <a:ext cx="124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  <a:latin typeface="Braggadocio"/>
                <a:cs typeface="Braggadocio"/>
              </a:rPr>
              <a:t>20302040</a:t>
            </a:r>
            <a:endParaRPr lang="fr-FR" dirty="0">
              <a:solidFill>
                <a:schemeClr val="accent1"/>
              </a:solidFill>
              <a:latin typeface="Braggadocio"/>
              <a:cs typeface="Braggadocio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72946" y="218791"/>
            <a:ext cx="124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Braggadocio"/>
                <a:cs typeface="Braggadocio"/>
              </a:rPr>
              <a:t>2018</a:t>
            </a:r>
            <a:endParaRPr lang="fr-FR" dirty="0">
              <a:solidFill>
                <a:schemeClr val="accent2"/>
              </a:solidFill>
              <a:latin typeface="Braggadocio"/>
              <a:cs typeface="Braggadocio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36961" y="218791"/>
            <a:ext cx="124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Braggadocio"/>
                <a:cs typeface="Braggadocio"/>
              </a:rPr>
              <a:t>2025</a:t>
            </a:r>
            <a:endParaRPr lang="fr-FR" dirty="0">
              <a:solidFill>
                <a:schemeClr val="accent2"/>
              </a:solidFill>
              <a:latin typeface="Braggadocio"/>
              <a:cs typeface="Braggadocio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19404" y="1124376"/>
            <a:ext cx="2252337" cy="769441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Inciter le développement des transports en commun </a:t>
            </a:r>
            <a:r>
              <a:rPr lang="fr-FR" sz="1100" dirty="0" smtClean="0"/>
              <a:t>en coopération avec  le département et la Région </a:t>
            </a:r>
            <a:endParaRPr lang="fr-FR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580132"/>
            <a:ext cx="12192000" cy="1287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89996" y="1032439"/>
            <a:ext cx="11959510" cy="2447815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366" y="1223282"/>
            <a:ext cx="2865144" cy="2106959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89996" y="3701884"/>
            <a:ext cx="11959510" cy="2820981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19404" y="1936612"/>
            <a:ext cx="2252337" cy="769441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Développer le maillage </a:t>
            </a:r>
            <a:r>
              <a:rPr lang="fr-FR" sz="1100" b="1" dirty="0"/>
              <a:t>des pistes </a:t>
            </a:r>
            <a:r>
              <a:rPr lang="fr-FR" sz="1100" b="1" dirty="0" smtClean="0"/>
              <a:t>cyclables entre les communes </a:t>
            </a:r>
            <a:r>
              <a:rPr lang="fr-FR" sz="1100" dirty="0" smtClean="0"/>
              <a:t>en </a:t>
            </a:r>
            <a:r>
              <a:rPr lang="fr-FR" sz="1100" dirty="0"/>
              <a:t>coopération avec  le département et la Région 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362" y="4007392"/>
            <a:ext cx="2746999" cy="196539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228483" y="3270316"/>
            <a:ext cx="2252337" cy="600164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Limiter l’utilisation de la voiture dans les centres bourgs (pollution, chaleur du moteur)</a:t>
            </a:r>
            <a:endParaRPr lang="fr-FR" sz="1100" dirty="0"/>
          </a:p>
        </p:txBody>
      </p:sp>
      <p:sp>
        <p:nvSpPr>
          <p:cNvPr id="22" name="ZoneTexte 21"/>
          <p:cNvSpPr txBox="1"/>
          <p:nvPr/>
        </p:nvSpPr>
        <p:spPr>
          <a:xfrm>
            <a:off x="2859789" y="1124376"/>
            <a:ext cx="2252337" cy="769441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Organiser des transports en commun alternatifs pour aller à l’école : </a:t>
            </a:r>
            <a:r>
              <a:rPr lang="fr-FR" sz="1100" dirty="0" smtClean="0"/>
              <a:t>pédibus, </a:t>
            </a:r>
            <a:r>
              <a:rPr lang="fr-FR" sz="1100" dirty="0" err="1" smtClean="0"/>
              <a:t>vélobus</a:t>
            </a:r>
            <a:r>
              <a:rPr lang="fr-FR" sz="1100" dirty="0" smtClean="0"/>
              <a:t>, carriole à cheval</a:t>
            </a:r>
            <a:r>
              <a:rPr lang="mr-IN" sz="1100" dirty="0" smtClean="0"/>
              <a:t>…</a:t>
            </a:r>
            <a:endParaRPr lang="fr-FR" sz="11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19404" y="2767651"/>
            <a:ext cx="2252337" cy="600164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Développer les aménagements pour faciliter le </a:t>
            </a:r>
            <a:r>
              <a:rPr lang="fr-FR" sz="1100" dirty="0" smtClean="0"/>
              <a:t>vélo sur les grandes et petites routes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858633" y="1998210"/>
            <a:ext cx="2252337" cy="769441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Développer le transport collectif, le co-voiturage, les trains du quotidien, les transports à la demande</a:t>
            </a:r>
            <a:endParaRPr lang="fr-FR" sz="1100" dirty="0"/>
          </a:p>
        </p:txBody>
      </p:sp>
      <p:sp>
        <p:nvSpPr>
          <p:cNvPr id="25" name="ZoneTexte 24"/>
          <p:cNvSpPr txBox="1"/>
          <p:nvPr/>
        </p:nvSpPr>
        <p:spPr>
          <a:xfrm rot="21046326">
            <a:off x="5728462" y="1775986"/>
            <a:ext cx="2252337" cy="6001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Si la voiture électrique est alimentée par l’électricité nucléaire, ça ne va pas !!</a:t>
            </a:r>
            <a:endParaRPr lang="fr-FR" sz="11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19404" y="3838115"/>
            <a:ext cx="2252337" cy="600164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Information pédagogique </a:t>
            </a:r>
            <a:r>
              <a:rPr lang="fr-FR" sz="1100" dirty="0" smtClean="0"/>
              <a:t>sur le confort des bâtiments et sur les matériaux</a:t>
            </a:r>
            <a:endParaRPr lang="fr-FR" sz="11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19404" y="4596536"/>
            <a:ext cx="2252337" cy="261610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Multiplier les espaces verts </a:t>
            </a:r>
            <a:endParaRPr lang="fr-FR" sz="1100" dirty="0"/>
          </a:p>
        </p:txBody>
      </p:sp>
      <p:sp>
        <p:nvSpPr>
          <p:cNvPr id="28" name="ZoneTexte 27"/>
          <p:cNvSpPr txBox="1"/>
          <p:nvPr/>
        </p:nvSpPr>
        <p:spPr>
          <a:xfrm>
            <a:off x="2859789" y="3845215"/>
            <a:ext cx="2252337" cy="430887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Développer la construction </a:t>
            </a:r>
            <a:r>
              <a:rPr lang="fr-FR" sz="1100" b="1" dirty="0" err="1" smtClean="0"/>
              <a:t>bio-climatique</a:t>
            </a:r>
            <a:endParaRPr lang="fr-FR" sz="11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8633" y="4387479"/>
            <a:ext cx="2252337" cy="600164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Limiter les aménagements en béton et </a:t>
            </a:r>
            <a:r>
              <a:rPr lang="fr-FR" sz="1100" dirty="0" smtClean="0"/>
              <a:t>goudron (places, parking) les détruire quand elles existent</a:t>
            </a:r>
            <a:endParaRPr lang="fr-FR" sz="11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19404" y="5060038"/>
            <a:ext cx="2252337" cy="261610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Planter plus d’arbres</a:t>
            </a:r>
            <a:endParaRPr lang="fr-FR" sz="1100" dirty="0"/>
          </a:p>
        </p:txBody>
      </p:sp>
      <p:sp>
        <p:nvSpPr>
          <p:cNvPr id="31" name="ZoneTexte 30"/>
          <p:cNvSpPr txBox="1"/>
          <p:nvPr/>
        </p:nvSpPr>
        <p:spPr>
          <a:xfrm>
            <a:off x="419404" y="5421825"/>
            <a:ext cx="2252337" cy="261610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Mettre des plantes grimpantes</a:t>
            </a:r>
            <a:endParaRPr lang="fr-FR" sz="11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19404" y="5775041"/>
            <a:ext cx="2252337" cy="600164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Faciliter l’isolation des bâtiments pour </a:t>
            </a:r>
            <a:r>
              <a:rPr lang="fr-FR" sz="1100" b="1" dirty="0" smtClean="0"/>
              <a:t>limiter le besoin de climatisation</a:t>
            </a:r>
            <a:endParaRPr lang="fr-FR" sz="11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858633" y="5625692"/>
            <a:ext cx="2252337" cy="769441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Organiser, soutenir des groupements d’achats </a:t>
            </a:r>
            <a:r>
              <a:rPr lang="fr-FR" sz="1100" dirty="0" smtClean="0"/>
              <a:t>de matériaux isolants et de prestations, pour réduire le coût</a:t>
            </a:r>
            <a:endParaRPr lang="fr-FR" sz="1100" dirty="0"/>
          </a:p>
        </p:txBody>
      </p:sp>
      <p:sp>
        <p:nvSpPr>
          <p:cNvPr id="34" name="ZoneTexte 33"/>
          <p:cNvSpPr txBox="1"/>
          <p:nvPr/>
        </p:nvSpPr>
        <p:spPr>
          <a:xfrm>
            <a:off x="2859789" y="5103823"/>
            <a:ext cx="2252337" cy="430887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Mettre des brumisateurs, des fontaines pour rafraichir</a:t>
            </a:r>
            <a:endParaRPr lang="fr-FR" sz="1100" dirty="0"/>
          </a:p>
        </p:txBody>
      </p:sp>
      <p:sp>
        <p:nvSpPr>
          <p:cNvPr id="35" name="ZoneTexte 34"/>
          <p:cNvSpPr txBox="1"/>
          <p:nvPr/>
        </p:nvSpPr>
        <p:spPr>
          <a:xfrm rot="21239867">
            <a:off x="9093113" y="4960391"/>
            <a:ext cx="88331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Braggadocio"/>
                <a:cs typeface="Braggadocio"/>
              </a:rPr>
              <a:t>e</a:t>
            </a:r>
            <a:r>
              <a:rPr lang="fr-FR" sz="1400" dirty="0" smtClean="0">
                <a:solidFill>
                  <a:schemeClr val="accent1"/>
                </a:solidFill>
                <a:latin typeface="Braggadocio"/>
                <a:cs typeface="Braggadocio"/>
              </a:rPr>
              <a:t>n 2020</a:t>
            </a:r>
            <a:endParaRPr lang="fr-FR" sz="1400" dirty="0">
              <a:solidFill>
                <a:schemeClr val="accent1"/>
              </a:solidFill>
              <a:latin typeface="Braggadocio"/>
              <a:cs typeface="Braggadocio"/>
            </a:endParaRPr>
          </a:p>
        </p:txBody>
      </p:sp>
      <p:sp>
        <p:nvSpPr>
          <p:cNvPr id="36" name="Espace réservé du texte 3"/>
          <p:cNvSpPr>
            <a:spLocks noGrp="1"/>
          </p:cNvSpPr>
          <p:nvPr>
            <p:ph type="body" idx="2"/>
          </p:nvPr>
        </p:nvSpPr>
        <p:spPr>
          <a:xfrm>
            <a:off x="2053491" y="6502529"/>
            <a:ext cx="5795264" cy="322263"/>
          </a:xfrm>
        </p:spPr>
        <p:txBody>
          <a:bodyPr>
            <a:noAutofit/>
          </a:bodyPr>
          <a:lstStyle/>
          <a:p>
            <a:pPr algn="l"/>
            <a:fld id="{F4A4A77E-8025-3D41-B4E2-2B6607F5050D}" type="slidenum">
              <a:rPr lang="fr-FR" b="1" smtClean="0">
                <a:solidFill>
                  <a:schemeClr val="accent1"/>
                </a:solidFill>
              </a:rPr>
              <a:t>6</a:t>
            </a:fld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2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536559"/>
            <a:ext cx="12192000" cy="1321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203" y="1018446"/>
            <a:ext cx="3201229" cy="23492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989" y="4339988"/>
            <a:ext cx="2830127" cy="200047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861037" y="440766"/>
            <a:ext cx="124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BA640"/>
                </a:solidFill>
                <a:latin typeface="Braggadocio"/>
                <a:cs typeface="Braggadocio"/>
              </a:rPr>
              <a:t>2050</a:t>
            </a:r>
            <a:endParaRPr lang="fr-FR" dirty="0">
              <a:solidFill>
                <a:srgbClr val="5BA640"/>
              </a:solidFill>
              <a:latin typeface="Braggadocio"/>
              <a:cs typeface="Braggadocio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57425" y="433709"/>
            <a:ext cx="124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  <a:latin typeface="Braggadocio"/>
                <a:cs typeface="Braggadocio"/>
              </a:rPr>
              <a:t>2030-2040</a:t>
            </a:r>
            <a:endParaRPr lang="fr-FR" dirty="0">
              <a:solidFill>
                <a:schemeClr val="accent1"/>
              </a:solidFill>
              <a:latin typeface="Braggadocio"/>
              <a:cs typeface="Braggadocio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72946" y="475814"/>
            <a:ext cx="124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Braggadocio"/>
                <a:cs typeface="Braggadocio"/>
              </a:rPr>
              <a:t>2018</a:t>
            </a:r>
            <a:endParaRPr lang="fr-FR" dirty="0">
              <a:solidFill>
                <a:schemeClr val="accent2"/>
              </a:solidFill>
              <a:latin typeface="Braggadocio"/>
              <a:cs typeface="Braggadocio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36961" y="476898"/>
            <a:ext cx="124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Braggadocio"/>
                <a:cs typeface="Braggadocio"/>
              </a:rPr>
              <a:t>2025</a:t>
            </a:r>
            <a:endParaRPr lang="fr-FR" dirty="0">
              <a:solidFill>
                <a:schemeClr val="accent2"/>
              </a:solidFill>
              <a:latin typeface="Braggadocio"/>
              <a:cs typeface="Braggadocio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6664" y="3955268"/>
            <a:ext cx="2252337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Se rapprocher des territoires qui ont mis en place une politique alimentaire saine et locale </a:t>
            </a:r>
            <a:r>
              <a:rPr lang="fr-FR" sz="1100" dirty="0" smtClean="0"/>
              <a:t>(exemple dans le Tarn)</a:t>
            </a:r>
            <a:endParaRPr lang="fr-FR" sz="11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66306" y="3835400"/>
            <a:ext cx="12025694" cy="2807663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16664" y="4912354"/>
            <a:ext cx="2252337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Identifier les besoins </a:t>
            </a:r>
            <a:r>
              <a:rPr lang="fr-FR" sz="1100" dirty="0" smtClean="0"/>
              <a:t>des cantines et restaurations collectives</a:t>
            </a:r>
            <a:endParaRPr lang="fr-FR" sz="11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16664" y="5533648"/>
            <a:ext cx="2252337" cy="938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Identifier l’offre locale </a:t>
            </a:r>
            <a:r>
              <a:rPr lang="fr-FR" sz="1100" dirty="0" smtClean="0"/>
              <a:t>de production en agriculture biologique ainsi que les initiatives existantes (groupements , points de vente..)</a:t>
            </a:r>
            <a:endParaRPr lang="fr-FR" sz="11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639637" y="6073854"/>
            <a:ext cx="2252337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Associer </a:t>
            </a:r>
            <a:r>
              <a:rPr lang="fr-FR" sz="1100" dirty="0"/>
              <a:t>p</a:t>
            </a:r>
            <a:r>
              <a:rPr lang="fr-FR" sz="1100" dirty="0" smtClean="0"/>
              <a:t>roducteurs, AMAP, Jardins d’insertion</a:t>
            </a:r>
            <a:endParaRPr lang="fr-FR" sz="11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960357" y="3993193"/>
            <a:ext cx="213946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Sensibiliser les acteurs intermédiaires </a:t>
            </a:r>
            <a:r>
              <a:rPr lang="fr-FR" sz="1100" dirty="0" smtClean="0"/>
              <a:t>(cuisiniers, enseignants, parents..) </a:t>
            </a:r>
            <a:r>
              <a:rPr lang="fr-FR" sz="1100" b="1" dirty="0" smtClean="0"/>
              <a:t>et les consommateurs</a:t>
            </a:r>
            <a:endParaRPr lang="fr-FR" sz="11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671356" y="3966077"/>
            <a:ext cx="2252337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Aller </a:t>
            </a:r>
            <a:r>
              <a:rPr lang="fr-FR" sz="1100" b="1" dirty="0" smtClean="0"/>
              <a:t>au delà des objectifs réglementaires</a:t>
            </a:r>
            <a:endParaRPr lang="fr-FR" sz="11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960357" y="5930898"/>
            <a:ext cx="2151641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Faire le lien et impliquer les agriculteurs </a:t>
            </a:r>
            <a:r>
              <a:rPr lang="fr-FR" sz="1100" dirty="0" smtClean="0"/>
              <a:t>sur les objectifs de la collectivité</a:t>
            </a:r>
            <a:endParaRPr lang="fr-FR" sz="1100" dirty="0"/>
          </a:p>
        </p:txBody>
      </p:sp>
      <p:sp>
        <p:nvSpPr>
          <p:cNvPr id="23" name="ZoneTexte 22"/>
          <p:cNvSpPr txBox="1"/>
          <p:nvPr/>
        </p:nvSpPr>
        <p:spPr>
          <a:xfrm>
            <a:off x="2639637" y="5048036"/>
            <a:ext cx="2252337" cy="938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Identifier les pistes d’actions de type « circulaire »</a:t>
            </a:r>
            <a:r>
              <a:rPr lang="fr-FR" sz="1100" dirty="0" smtClean="0"/>
              <a:t> : magasins de producteurs, unités de transformation, mutualisation des transports, mutualisation d’emplois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 rot="21239867">
            <a:off x="9615887" y="4961922"/>
            <a:ext cx="964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1"/>
                </a:solidFill>
                <a:latin typeface="Braggadocio"/>
                <a:cs typeface="Braggadocio"/>
              </a:rPr>
              <a:t>2030</a:t>
            </a:r>
            <a:endParaRPr lang="fr-FR" sz="1400" dirty="0">
              <a:solidFill>
                <a:schemeClr val="accent1"/>
              </a:solidFill>
              <a:latin typeface="Braggadocio"/>
              <a:cs typeface="Braggadocio"/>
            </a:endParaRPr>
          </a:p>
        </p:txBody>
      </p:sp>
      <p:sp>
        <p:nvSpPr>
          <p:cNvPr id="25" name="ZoneTexte 24"/>
          <p:cNvSpPr txBox="1"/>
          <p:nvPr/>
        </p:nvSpPr>
        <p:spPr>
          <a:xfrm rot="21239867">
            <a:off x="9768287" y="5173577"/>
            <a:ext cx="964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1"/>
                </a:solidFill>
                <a:latin typeface="Braggadocio"/>
                <a:cs typeface="Braggadocio"/>
              </a:rPr>
              <a:t>2025</a:t>
            </a:r>
            <a:endParaRPr lang="fr-FR" sz="1400" dirty="0">
              <a:solidFill>
                <a:schemeClr val="accent1"/>
              </a:solidFill>
              <a:latin typeface="Braggadocio"/>
              <a:cs typeface="Braggadocio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671356" y="4468545"/>
            <a:ext cx="2252337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Veiller à une </a:t>
            </a:r>
            <a:r>
              <a:rPr lang="fr-FR" sz="1100" b="1" dirty="0"/>
              <a:t>t</a:t>
            </a:r>
            <a:r>
              <a:rPr lang="fr-FR" sz="1100" b="1" dirty="0" smtClean="0"/>
              <a:t>arification accessible des repas</a:t>
            </a:r>
            <a:endParaRPr lang="fr-FR" sz="11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975180" y="5366590"/>
            <a:ext cx="2136819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Améliorer la qualité gustative </a:t>
            </a:r>
            <a:r>
              <a:rPr lang="fr-FR" sz="1100" dirty="0" smtClean="0"/>
              <a:t>des repas pour réduire le gaspillage </a:t>
            </a:r>
            <a:endParaRPr lang="fr-FR" sz="1100" dirty="0"/>
          </a:p>
        </p:txBody>
      </p:sp>
      <p:sp>
        <p:nvSpPr>
          <p:cNvPr id="28" name="ZoneTexte 27"/>
          <p:cNvSpPr txBox="1"/>
          <p:nvPr/>
        </p:nvSpPr>
        <p:spPr>
          <a:xfrm>
            <a:off x="4972538" y="4857256"/>
            <a:ext cx="2139462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Cuisiner à l’école, cuisiner et transformer en local</a:t>
            </a:r>
            <a:endParaRPr lang="fr-FR" sz="11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7194252" y="4669572"/>
            <a:ext cx="2042026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Jardiner à l’école</a:t>
            </a:r>
            <a:endParaRPr lang="fr-FR" sz="11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7194253" y="5771311"/>
            <a:ext cx="2042026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Créer </a:t>
            </a:r>
            <a:r>
              <a:rPr lang="fr-FR" sz="1100" b="1" dirty="0" smtClean="0"/>
              <a:t>des fermes municipales en Régie</a:t>
            </a:r>
            <a:endParaRPr lang="fr-FR" sz="11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7196893" y="4993204"/>
            <a:ext cx="2039385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Produire les légumes </a:t>
            </a:r>
            <a:r>
              <a:rPr lang="fr-FR" sz="1100" dirty="0" smtClean="0"/>
              <a:t>à côté </a:t>
            </a:r>
            <a:endParaRPr lang="fr-FR" sz="1100" dirty="0"/>
          </a:p>
        </p:txBody>
      </p:sp>
      <p:sp>
        <p:nvSpPr>
          <p:cNvPr id="32" name="ZoneTexte 31"/>
          <p:cNvSpPr txBox="1"/>
          <p:nvPr/>
        </p:nvSpPr>
        <p:spPr>
          <a:xfrm>
            <a:off x="7199534" y="5366590"/>
            <a:ext cx="2036744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F</a:t>
            </a:r>
            <a:r>
              <a:rPr lang="fr-FR" sz="1100" dirty="0" smtClean="0"/>
              <a:t>avoriser </a:t>
            </a:r>
            <a:r>
              <a:rPr lang="fr-FR" sz="1100" b="1" dirty="0" smtClean="0"/>
              <a:t>les circuits courts</a:t>
            </a:r>
            <a:endParaRPr lang="fr-FR" sz="1100" b="1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166306" y="1089592"/>
            <a:ext cx="12025694" cy="2440665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199534" y="4012243"/>
            <a:ext cx="2036744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Des </a:t>
            </a:r>
            <a:r>
              <a:rPr lang="fr-FR" sz="1100" b="1" dirty="0"/>
              <a:t>cuisines </a:t>
            </a:r>
            <a:r>
              <a:rPr lang="fr-FR" sz="1100" b="1" dirty="0" smtClean="0"/>
              <a:t>centrales sur </a:t>
            </a:r>
            <a:r>
              <a:rPr lang="fr-FR" sz="1100" b="1" dirty="0"/>
              <a:t>le </a:t>
            </a:r>
            <a:r>
              <a:rPr lang="fr-FR" sz="1100" b="1" dirty="0" smtClean="0"/>
              <a:t>territoire, maitrisées </a:t>
            </a:r>
            <a:r>
              <a:rPr lang="fr-FR" sz="1100" dirty="0" smtClean="0"/>
              <a:t>(frais, fourniture locale) </a:t>
            </a:r>
            <a:endParaRPr lang="fr-FR" sz="1100" dirty="0"/>
          </a:p>
        </p:txBody>
      </p:sp>
      <p:sp>
        <p:nvSpPr>
          <p:cNvPr id="38" name="ZoneTexte 37"/>
          <p:cNvSpPr txBox="1"/>
          <p:nvPr/>
        </p:nvSpPr>
        <p:spPr>
          <a:xfrm>
            <a:off x="316664" y="1257460"/>
            <a:ext cx="2252337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Créer une demande de produits locaux de qualité </a:t>
            </a:r>
            <a:r>
              <a:rPr lang="fr-FR" sz="1100" dirty="0" smtClean="0"/>
              <a:t>: cantines scolaires, maisons de retraite</a:t>
            </a:r>
            <a:endParaRPr lang="fr-FR" sz="11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16664" y="2067519"/>
            <a:ext cx="2252337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Créer des </a:t>
            </a:r>
            <a:r>
              <a:rPr lang="fr-FR" sz="1100" b="1" dirty="0" smtClean="0"/>
              <a:t>périmètres de sécurité sans pesticides autour des habitations et des écoles</a:t>
            </a:r>
            <a:endParaRPr lang="fr-FR" sz="11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316664" y="2767571"/>
            <a:ext cx="2252337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Stopper l’artificialisation des sols agricoles </a:t>
            </a:r>
            <a:r>
              <a:rPr lang="fr-FR" sz="1100" dirty="0" smtClean="0"/>
              <a:t>(observatoire du foncier agricole)</a:t>
            </a:r>
            <a:endParaRPr lang="fr-FR" sz="1100" dirty="0"/>
          </a:p>
        </p:txBody>
      </p:sp>
      <p:sp>
        <p:nvSpPr>
          <p:cNvPr id="41" name="ZoneTexte 40"/>
          <p:cNvSpPr txBox="1"/>
          <p:nvPr/>
        </p:nvSpPr>
        <p:spPr>
          <a:xfrm>
            <a:off x="2838967" y="1472903"/>
            <a:ext cx="2252337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Favoriser les systèmes de culture économes en eau</a:t>
            </a:r>
            <a:endParaRPr lang="fr-FR" sz="11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9602438" y="3157320"/>
            <a:ext cx="225233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e</a:t>
            </a:r>
            <a:r>
              <a:rPr lang="fr-FR" sz="1100" dirty="0" smtClean="0"/>
              <a:t>t de nourrir les habitants</a:t>
            </a:r>
            <a:endParaRPr lang="fr-FR" sz="1100" dirty="0"/>
          </a:p>
        </p:txBody>
      </p:sp>
      <p:sp>
        <p:nvSpPr>
          <p:cNvPr id="43" name="ZoneTexte 42"/>
          <p:cNvSpPr txBox="1"/>
          <p:nvPr/>
        </p:nvSpPr>
        <p:spPr>
          <a:xfrm>
            <a:off x="2838967" y="2236796"/>
            <a:ext cx="2252337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Préserver la qualité de l’eau </a:t>
            </a:r>
            <a:r>
              <a:rPr lang="fr-FR" sz="1100" dirty="0" smtClean="0"/>
              <a:t>(nappes et eau potable)</a:t>
            </a:r>
            <a:endParaRPr lang="fr-FR" sz="1100" dirty="0"/>
          </a:p>
        </p:txBody>
      </p:sp>
      <p:sp>
        <p:nvSpPr>
          <p:cNvPr id="44" name="Espace réservé du texte 3"/>
          <p:cNvSpPr>
            <a:spLocks noGrp="1"/>
          </p:cNvSpPr>
          <p:nvPr>
            <p:ph type="body" idx="2"/>
          </p:nvPr>
        </p:nvSpPr>
        <p:spPr>
          <a:xfrm>
            <a:off x="1544814" y="6481931"/>
            <a:ext cx="5795264" cy="322263"/>
          </a:xfrm>
        </p:spPr>
        <p:txBody>
          <a:bodyPr>
            <a:noAutofit/>
          </a:bodyPr>
          <a:lstStyle/>
          <a:p>
            <a:pPr algn="l"/>
            <a:fld id="{F4A4A77E-8025-3D41-B4E2-2B6607F5050D}" type="slidenum">
              <a:rPr lang="fr-FR" b="1" smtClean="0">
                <a:solidFill>
                  <a:schemeClr val="accent1"/>
                </a:solidFill>
              </a:rPr>
              <a:t>7</a:t>
            </a:fld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2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489896" y="5153384"/>
            <a:ext cx="8428383" cy="12137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fr-FR" dirty="0" smtClean="0"/>
              <a:t>Vous remercie </a:t>
            </a:r>
            <a:r>
              <a:rPr lang="fr-FR" dirty="0"/>
              <a:t>de votre </a:t>
            </a:r>
            <a:r>
              <a:rPr lang="fr-FR" dirty="0" smtClean="0"/>
              <a:t>participation </a:t>
            </a:r>
            <a:r>
              <a:rPr lang="fr-FR" dirty="0"/>
              <a:t>!</a:t>
            </a:r>
            <a:endParaRPr dirty="0"/>
          </a:p>
        </p:txBody>
      </p:sp>
      <p:pic>
        <p:nvPicPr>
          <p:cNvPr id="3" name="Image 2" descr="image-logo GSTG-2018.png">
            <a:extLst>
              <a:ext uri="{FF2B5EF4-FFF2-40B4-BE49-F238E27FC236}">
                <a16:creationId xmlns:a16="http://schemas.microsoft.com/office/drawing/2014/main" xmlns="" id="{D6AA1BB9-DA2C-F749-BE8B-6F4516C0B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331" y="2836498"/>
            <a:ext cx="2915238" cy="201723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55520" y="1894142"/>
            <a:ext cx="993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Cet avis sera ajouté à la note de synthèse présentée en conseil communautaire le 28 juin 2018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0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833</Words>
  <Application>Microsoft Office PowerPoint</Application>
  <PresentationFormat>Personnalisé</PresentationFormat>
  <Paragraphs>114</Paragraphs>
  <Slides>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Participants</vt:lpstr>
      <vt:lpstr>Déroulé</vt:lpstr>
      <vt:lpstr>Les propositions d’actions issues du travail collectif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Bertrand</dc:creator>
  <cp:lastModifiedBy>Elisa</cp:lastModifiedBy>
  <cp:revision>144</cp:revision>
  <cp:lastPrinted>2018-05-15T08:57:41Z</cp:lastPrinted>
  <dcterms:created xsi:type="dcterms:W3CDTF">2018-05-07T11:37:07Z</dcterms:created>
  <dcterms:modified xsi:type="dcterms:W3CDTF">2018-11-14T13:51:22Z</dcterms:modified>
</cp:coreProperties>
</file>